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2"/>
  </p:notesMasterIdLst>
  <p:sldIdLst>
    <p:sldId id="256" r:id="rId2"/>
    <p:sldId id="297" r:id="rId3"/>
    <p:sldId id="257" r:id="rId4"/>
    <p:sldId id="298" r:id="rId5"/>
    <p:sldId id="299" r:id="rId6"/>
    <p:sldId id="301" r:id="rId7"/>
    <p:sldId id="302" r:id="rId8"/>
    <p:sldId id="303" r:id="rId9"/>
    <p:sldId id="304" r:id="rId10"/>
    <p:sldId id="305" r:id="rId11"/>
    <p:sldId id="306" r:id="rId12"/>
    <p:sldId id="307" r:id="rId13"/>
    <p:sldId id="308" r:id="rId14"/>
    <p:sldId id="309" r:id="rId15"/>
    <p:sldId id="310" r:id="rId16"/>
    <p:sldId id="311" r:id="rId17"/>
    <p:sldId id="312" r:id="rId18"/>
    <p:sldId id="313" r:id="rId19"/>
    <p:sldId id="314" r:id="rId20"/>
    <p:sldId id="315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ndara Light" panose="020E0502030303020204" pitchFamily="34" charset="0"/>
      <p:regular r:id="rId27"/>
      <p:italic r:id="rId28"/>
    </p:embeddedFont>
    <p:embeddedFont>
      <p:font typeface="Muli" panose="02000503040000020004" pitchFamily="2" charset="0"/>
      <p:regular r:id="rId29"/>
      <p: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Oswald" panose="00000500000000000000" pitchFamily="2" charset="0"/>
      <p:regular r:id="rId35"/>
      <p:bold r:id="rId36"/>
    </p:embeddedFont>
    <p:embeddedFont>
      <p:font typeface="Raleway Black" pitchFamily="2" charset="0"/>
      <p:bold r:id="rId37"/>
      <p:boldItalic r:id="rId38"/>
    </p:embeddedFont>
    <p:embeddedFont>
      <p:font typeface="Raleway ExtraBold" pitchFamily="2" charset="0"/>
      <p:bold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38">
          <p15:clr>
            <a:srgbClr val="9AA0A6"/>
          </p15:clr>
        </p15:guide>
        <p15:guide id="2" pos="5222">
          <p15:clr>
            <a:srgbClr val="9AA0A6"/>
          </p15:clr>
        </p15:guide>
        <p15:guide id="3" orient="horz" pos="27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8AAF1F-AA0B-4343-93DD-CE8C8A56DD54}" v="155" dt="2023-05-26T14:09:22.530"/>
  </p1510:revLst>
</p1510:revInfo>
</file>

<file path=ppt/tableStyles.xml><?xml version="1.0" encoding="utf-8"?>
<a:tblStyleLst xmlns:a="http://schemas.openxmlformats.org/drawingml/2006/main" def="{3DEC7E7B-0A15-4A01-BDDC-812F2D05C6FE}">
  <a:tblStyle styleId="{3DEC7E7B-0A15-4A01-BDDC-812F2D05C6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pos="538"/>
        <p:guide pos="5222"/>
        <p:guide orient="horz" pos="272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via Vilhena de Paula" userId="9d3425bd87f8fd62" providerId="LiveId" clId="{7F8AAF1F-AA0B-4343-93DD-CE8C8A56DD54}"/>
    <pc:docChg chg="undo custSel addSld modSld">
      <pc:chgData name="Livia Vilhena de Paula" userId="9d3425bd87f8fd62" providerId="LiveId" clId="{7F8AAF1F-AA0B-4343-93DD-CE8C8A56DD54}" dt="2023-05-26T14:09:22.530" v="534" actId="20577"/>
      <pc:docMkLst>
        <pc:docMk/>
      </pc:docMkLst>
      <pc:sldChg chg="modSp mod">
        <pc:chgData name="Livia Vilhena de Paula" userId="9d3425bd87f8fd62" providerId="LiveId" clId="{7F8AAF1F-AA0B-4343-93DD-CE8C8A56DD54}" dt="2023-05-26T13:55:57.535" v="368" actId="2711"/>
        <pc:sldMkLst>
          <pc:docMk/>
          <pc:sldMk cId="0" sldId="256"/>
        </pc:sldMkLst>
        <pc:spChg chg="mod">
          <ac:chgData name="Livia Vilhena de Paula" userId="9d3425bd87f8fd62" providerId="LiveId" clId="{7F8AAF1F-AA0B-4343-93DD-CE8C8A56DD54}" dt="2023-05-26T13:55:57.535" v="368" actId="2711"/>
          <ac:spMkLst>
            <pc:docMk/>
            <pc:sldMk cId="0" sldId="256"/>
            <ac:spMk id="152" creationId="{00000000-0000-0000-0000-000000000000}"/>
          </ac:spMkLst>
        </pc:spChg>
      </pc:sldChg>
      <pc:sldChg chg="modSp mod modAnim">
        <pc:chgData name="Livia Vilhena de Paula" userId="9d3425bd87f8fd62" providerId="LiveId" clId="{7F8AAF1F-AA0B-4343-93DD-CE8C8A56DD54}" dt="2023-05-26T14:01:03.596" v="429" actId="20577"/>
        <pc:sldMkLst>
          <pc:docMk/>
          <pc:sldMk cId="0" sldId="257"/>
        </pc:sldMkLst>
        <pc:spChg chg="mod">
          <ac:chgData name="Livia Vilhena de Paula" userId="9d3425bd87f8fd62" providerId="LiveId" clId="{7F8AAF1F-AA0B-4343-93DD-CE8C8A56DD54}" dt="2023-05-26T14:01:03.596" v="429" actId="20577"/>
          <ac:spMkLst>
            <pc:docMk/>
            <pc:sldMk cId="0" sldId="257"/>
            <ac:spMk id="4" creationId="{0DFDB3DE-52E4-40C5-95EE-E1054B9B8D3A}"/>
          </ac:spMkLst>
        </pc:spChg>
        <pc:spChg chg="mod">
          <ac:chgData name="Livia Vilhena de Paula" userId="9d3425bd87f8fd62" providerId="LiveId" clId="{7F8AAF1F-AA0B-4343-93DD-CE8C8A56DD54}" dt="2023-05-26T13:56:30.530" v="375" actId="113"/>
          <ac:spMkLst>
            <pc:docMk/>
            <pc:sldMk cId="0" sldId="257"/>
            <ac:spMk id="158" creationId="{00000000-0000-0000-0000-000000000000}"/>
          </ac:spMkLst>
        </pc:spChg>
      </pc:sldChg>
      <pc:sldChg chg="modSp mod">
        <pc:chgData name="Livia Vilhena de Paula" userId="9d3425bd87f8fd62" providerId="LiveId" clId="{7F8AAF1F-AA0B-4343-93DD-CE8C8A56DD54}" dt="2023-05-26T13:55:50.959" v="367" actId="2711"/>
        <pc:sldMkLst>
          <pc:docMk/>
          <pc:sldMk cId="171486475" sldId="297"/>
        </pc:sldMkLst>
        <pc:spChg chg="mod">
          <ac:chgData name="Livia Vilhena de Paula" userId="9d3425bd87f8fd62" providerId="LiveId" clId="{7F8AAF1F-AA0B-4343-93DD-CE8C8A56DD54}" dt="2023-05-26T13:55:50.959" v="367" actId="2711"/>
          <ac:spMkLst>
            <pc:docMk/>
            <pc:sldMk cId="171486475" sldId="297"/>
            <ac:spMk id="3" creationId="{408CF51C-31B6-71C8-CA33-2F58B27E499B}"/>
          </ac:spMkLst>
        </pc:spChg>
        <pc:spChg chg="mod">
          <ac:chgData name="Livia Vilhena de Paula" userId="9d3425bd87f8fd62" providerId="LiveId" clId="{7F8AAF1F-AA0B-4343-93DD-CE8C8A56DD54}" dt="2023-05-26T13:55:38.435" v="365" actId="255"/>
          <ac:spMkLst>
            <pc:docMk/>
            <pc:sldMk cId="171486475" sldId="297"/>
            <ac:spMk id="4" creationId="{C65D4885-6C5C-8CEB-7D3F-D23D8A40F68D}"/>
          </ac:spMkLst>
        </pc:spChg>
      </pc:sldChg>
      <pc:sldChg chg="modSp modAnim">
        <pc:chgData name="Livia Vilhena de Paula" userId="9d3425bd87f8fd62" providerId="LiveId" clId="{7F8AAF1F-AA0B-4343-93DD-CE8C8A56DD54}" dt="2023-05-26T14:00:08.155" v="411" actId="113"/>
        <pc:sldMkLst>
          <pc:docMk/>
          <pc:sldMk cId="749312167" sldId="298"/>
        </pc:sldMkLst>
        <pc:spChg chg="mod">
          <ac:chgData name="Livia Vilhena de Paula" userId="9d3425bd87f8fd62" providerId="LiveId" clId="{7F8AAF1F-AA0B-4343-93DD-CE8C8A56DD54}" dt="2023-05-26T14:00:08.155" v="411" actId="113"/>
          <ac:spMkLst>
            <pc:docMk/>
            <pc:sldMk cId="749312167" sldId="298"/>
            <ac:spMk id="4" creationId="{313942F2-B4F6-0C81-9834-0BE540FDB8D0}"/>
          </ac:spMkLst>
        </pc:spChg>
      </pc:sldChg>
      <pc:sldChg chg="modAnim">
        <pc:chgData name="Livia Vilhena de Paula" userId="9d3425bd87f8fd62" providerId="LiveId" clId="{7F8AAF1F-AA0B-4343-93DD-CE8C8A56DD54}" dt="2023-05-26T13:59:27.977" v="406"/>
        <pc:sldMkLst>
          <pc:docMk/>
          <pc:sldMk cId="1059124719" sldId="299"/>
        </pc:sldMkLst>
      </pc:sldChg>
      <pc:sldChg chg="modSp modAnim">
        <pc:chgData name="Livia Vilhena de Paula" userId="9d3425bd87f8fd62" providerId="LiveId" clId="{7F8AAF1F-AA0B-4343-93DD-CE8C8A56DD54}" dt="2023-05-26T14:01:37.636" v="435" actId="113"/>
        <pc:sldMkLst>
          <pc:docMk/>
          <pc:sldMk cId="2327942323" sldId="301"/>
        </pc:sldMkLst>
        <pc:spChg chg="mod">
          <ac:chgData name="Livia Vilhena de Paula" userId="9d3425bd87f8fd62" providerId="LiveId" clId="{7F8AAF1F-AA0B-4343-93DD-CE8C8A56DD54}" dt="2023-05-26T14:01:33.880" v="434" actId="113"/>
          <ac:spMkLst>
            <pc:docMk/>
            <pc:sldMk cId="2327942323" sldId="301"/>
            <ac:spMk id="3" creationId="{477BE446-B2EB-AFD3-C614-2F7E42FDD3C3}"/>
          </ac:spMkLst>
        </pc:spChg>
        <pc:spChg chg="mod">
          <ac:chgData name="Livia Vilhena de Paula" userId="9d3425bd87f8fd62" providerId="LiveId" clId="{7F8AAF1F-AA0B-4343-93DD-CE8C8A56DD54}" dt="2023-05-26T14:01:37.636" v="435" actId="113"/>
          <ac:spMkLst>
            <pc:docMk/>
            <pc:sldMk cId="2327942323" sldId="301"/>
            <ac:spMk id="4" creationId="{6CDF64A5-7A20-DCC3-170A-9FE1F6650064}"/>
          </ac:spMkLst>
        </pc:spChg>
      </pc:sldChg>
      <pc:sldChg chg="modSp mod modAnim">
        <pc:chgData name="Livia Vilhena de Paula" userId="9d3425bd87f8fd62" providerId="LiveId" clId="{7F8AAF1F-AA0B-4343-93DD-CE8C8A56DD54}" dt="2023-05-26T14:01:56.565" v="436"/>
        <pc:sldMkLst>
          <pc:docMk/>
          <pc:sldMk cId="2433235654" sldId="302"/>
        </pc:sldMkLst>
        <pc:spChg chg="mod">
          <ac:chgData name="Livia Vilhena de Paula" userId="9d3425bd87f8fd62" providerId="LiveId" clId="{7F8AAF1F-AA0B-4343-93DD-CE8C8A56DD54}" dt="2023-05-26T14:01:18.942" v="431" actId="113"/>
          <ac:spMkLst>
            <pc:docMk/>
            <pc:sldMk cId="2433235654" sldId="302"/>
            <ac:spMk id="2" creationId="{385A51D4-8873-C148-EDC1-F3E442A62A20}"/>
          </ac:spMkLst>
        </pc:spChg>
        <pc:spChg chg="mod">
          <ac:chgData name="Livia Vilhena de Paula" userId="9d3425bd87f8fd62" providerId="LiveId" clId="{7F8AAF1F-AA0B-4343-93DD-CE8C8A56DD54}" dt="2023-05-26T14:01:28.275" v="433" actId="113"/>
          <ac:spMkLst>
            <pc:docMk/>
            <pc:sldMk cId="2433235654" sldId="302"/>
            <ac:spMk id="3" creationId="{6A8500BA-155D-6897-3AFC-7F441B246201}"/>
          </ac:spMkLst>
        </pc:spChg>
      </pc:sldChg>
      <pc:sldChg chg="modSp modAnim">
        <pc:chgData name="Livia Vilhena de Paula" userId="9d3425bd87f8fd62" providerId="LiveId" clId="{7F8AAF1F-AA0B-4343-93DD-CE8C8A56DD54}" dt="2023-05-26T14:04:44.225" v="456" actId="113"/>
        <pc:sldMkLst>
          <pc:docMk/>
          <pc:sldMk cId="1407335075" sldId="303"/>
        </pc:sldMkLst>
        <pc:spChg chg="mod">
          <ac:chgData name="Livia Vilhena de Paula" userId="9d3425bd87f8fd62" providerId="LiveId" clId="{7F8AAF1F-AA0B-4343-93DD-CE8C8A56DD54}" dt="2023-05-26T14:04:44.225" v="456" actId="113"/>
          <ac:spMkLst>
            <pc:docMk/>
            <pc:sldMk cId="1407335075" sldId="303"/>
            <ac:spMk id="2" creationId="{77FE205A-C3CB-813C-1008-5447BE76F83F}"/>
          </ac:spMkLst>
        </pc:spChg>
        <pc:spChg chg="mod">
          <ac:chgData name="Livia Vilhena de Paula" userId="9d3425bd87f8fd62" providerId="LiveId" clId="{7F8AAF1F-AA0B-4343-93DD-CE8C8A56DD54}" dt="2023-05-26T14:04:14.716" v="454" actId="113"/>
          <ac:spMkLst>
            <pc:docMk/>
            <pc:sldMk cId="1407335075" sldId="303"/>
            <ac:spMk id="3" creationId="{DFC7DBDD-9D48-5AE8-BD53-D6898BD1207E}"/>
          </ac:spMkLst>
        </pc:spChg>
      </pc:sldChg>
      <pc:sldChg chg="modSp modAnim">
        <pc:chgData name="Livia Vilhena de Paula" userId="9d3425bd87f8fd62" providerId="LiveId" clId="{7F8AAF1F-AA0B-4343-93DD-CE8C8A56DD54}" dt="2023-05-26T14:05:15.191" v="462" actId="113"/>
        <pc:sldMkLst>
          <pc:docMk/>
          <pc:sldMk cId="1035073107" sldId="304"/>
        </pc:sldMkLst>
        <pc:spChg chg="mod">
          <ac:chgData name="Livia Vilhena de Paula" userId="9d3425bd87f8fd62" providerId="LiveId" clId="{7F8AAF1F-AA0B-4343-93DD-CE8C8A56DD54}" dt="2023-05-26T14:05:00.116" v="458" actId="113"/>
          <ac:spMkLst>
            <pc:docMk/>
            <pc:sldMk cId="1035073107" sldId="304"/>
            <ac:spMk id="2" creationId="{B74060B9-A76E-1F7B-DC80-219AB3D9C129}"/>
          </ac:spMkLst>
        </pc:spChg>
        <pc:spChg chg="mod">
          <ac:chgData name="Livia Vilhena de Paula" userId="9d3425bd87f8fd62" providerId="LiveId" clId="{7F8AAF1F-AA0B-4343-93DD-CE8C8A56DD54}" dt="2023-05-26T14:05:08.415" v="460" actId="113"/>
          <ac:spMkLst>
            <pc:docMk/>
            <pc:sldMk cId="1035073107" sldId="304"/>
            <ac:spMk id="3" creationId="{4F5D20D0-7DD2-C6AD-5B61-DDAFD0DB92A4}"/>
          </ac:spMkLst>
        </pc:spChg>
        <pc:spChg chg="mod">
          <ac:chgData name="Livia Vilhena de Paula" userId="9d3425bd87f8fd62" providerId="LiveId" clId="{7F8AAF1F-AA0B-4343-93DD-CE8C8A56DD54}" dt="2023-05-26T14:05:15.191" v="462" actId="113"/>
          <ac:spMkLst>
            <pc:docMk/>
            <pc:sldMk cId="1035073107" sldId="304"/>
            <ac:spMk id="4" creationId="{43A778CA-3DC5-183C-9DBE-9634B7AB6B75}"/>
          </ac:spMkLst>
        </pc:spChg>
      </pc:sldChg>
      <pc:sldChg chg="modSp modAnim">
        <pc:chgData name="Livia Vilhena de Paula" userId="9d3425bd87f8fd62" providerId="LiveId" clId="{7F8AAF1F-AA0B-4343-93DD-CE8C8A56DD54}" dt="2023-05-26T14:06:27.385" v="481" actId="20577"/>
        <pc:sldMkLst>
          <pc:docMk/>
          <pc:sldMk cId="4000465380" sldId="305"/>
        </pc:sldMkLst>
        <pc:spChg chg="mod">
          <ac:chgData name="Livia Vilhena de Paula" userId="9d3425bd87f8fd62" providerId="LiveId" clId="{7F8AAF1F-AA0B-4343-93DD-CE8C8A56DD54}" dt="2023-05-26T14:05:41.325" v="464" actId="113"/>
          <ac:spMkLst>
            <pc:docMk/>
            <pc:sldMk cId="4000465380" sldId="305"/>
            <ac:spMk id="2" creationId="{0E0EB56F-B84B-FDCC-C6F6-2973822A66F9}"/>
          </ac:spMkLst>
        </pc:spChg>
        <pc:spChg chg="mod">
          <ac:chgData name="Livia Vilhena de Paula" userId="9d3425bd87f8fd62" providerId="LiveId" clId="{7F8AAF1F-AA0B-4343-93DD-CE8C8A56DD54}" dt="2023-05-26T14:06:27.385" v="481" actId="20577"/>
          <ac:spMkLst>
            <pc:docMk/>
            <pc:sldMk cId="4000465380" sldId="305"/>
            <ac:spMk id="3" creationId="{52E6E26B-5608-032D-73CD-A932FA740A9A}"/>
          </ac:spMkLst>
        </pc:spChg>
      </pc:sldChg>
      <pc:sldChg chg="modAnim">
        <pc:chgData name="Livia Vilhena de Paula" userId="9d3425bd87f8fd62" providerId="LiveId" clId="{7F8AAF1F-AA0B-4343-93DD-CE8C8A56DD54}" dt="2023-05-26T14:02:54.926" v="444"/>
        <pc:sldMkLst>
          <pc:docMk/>
          <pc:sldMk cId="936491208" sldId="306"/>
        </pc:sldMkLst>
      </pc:sldChg>
      <pc:sldChg chg="modSp modAnim">
        <pc:chgData name="Livia Vilhena de Paula" userId="9d3425bd87f8fd62" providerId="LiveId" clId="{7F8AAF1F-AA0B-4343-93DD-CE8C8A56DD54}" dt="2023-05-26T14:06:48.245" v="483" actId="113"/>
        <pc:sldMkLst>
          <pc:docMk/>
          <pc:sldMk cId="2418014520" sldId="307"/>
        </pc:sldMkLst>
        <pc:spChg chg="mod">
          <ac:chgData name="Livia Vilhena de Paula" userId="9d3425bd87f8fd62" providerId="LiveId" clId="{7F8AAF1F-AA0B-4343-93DD-CE8C8A56DD54}" dt="2023-05-26T14:06:48.245" v="483" actId="113"/>
          <ac:spMkLst>
            <pc:docMk/>
            <pc:sldMk cId="2418014520" sldId="307"/>
            <ac:spMk id="2" creationId="{190A5F08-ABF7-011A-99C8-8C32A87704BF}"/>
          </ac:spMkLst>
        </pc:spChg>
      </pc:sldChg>
      <pc:sldChg chg="modSp mod">
        <pc:chgData name="Livia Vilhena de Paula" userId="9d3425bd87f8fd62" providerId="LiveId" clId="{7F8AAF1F-AA0B-4343-93DD-CE8C8A56DD54}" dt="2023-05-26T14:07:01.935" v="485" actId="113"/>
        <pc:sldMkLst>
          <pc:docMk/>
          <pc:sldMk cId="2400919331" sldId="308"/>
        </pc:sldMkLst>
        <pc:spChg chg="mod">
          <ac:chgData name="Livia Vilhena de Paula" userId="9d3425bd87f8fd62" providerId="LiveId" clId="{7F8AAF1F-AA0B-4343-93DD-CE8C8A56DD54}" dt="2023-05-26T14:07:01.935" v="485" actId="113"/>
          <ac:spMkLst>
            <pc:docMk/>
            <pc:sldMk cId="2400919331" sldId="308"/>
            <ac:spMk id="2" creationId="{6F7FE240-AB80-D0CD-639E-101A868FB429}"/>
          </ac:spMkLst>
        </pc:spChg>
      </pc:sldChg>
      <pc:sldChg chg="modSp modAnim">
        <pc:chgData name="Livia Vilhena de Paula" userId="9d3425bd87f8fd62" providerId="LiveId" clId="{7F8AAF1F-AA0B-4343-93DD-CE8C8A56DD54}" dt="2023-05-26T14:07:35.215" v="492" actId="20577"/>
        <pc:sldMkLst>
          <pc:docMk/>
          <pc:sldMk cId="3985272231" sldId="310"/>
        </pc:sldMkLst>
        <pc:spChg chg="mod">
          <ac:chgData name="Livia Vilhena de Paula" userId="9d3425bd87f8fd62" providerId="LiveId" clId="{7F8AAF1F-AA0B-4343-93DD-CE8C8A56DD54}" dt="2023-05-26T14:07:35.215" v="492" actId="20577"/>
          <ac:spMkLst>
            <pc:docMk/>
            <pc:sldMk cId="3985272231" sldId="310"/>
            <ac:spMk id="3" creationId="{D61F1795-D370-E864-2B80-A2F2271B8273}"/>
          </ac:spMkLst>
        </pc:spChg>
      </pc:sldChg>
      <pc:sldChg chg="modSp mod modAnim">
        <pc:chgData name="Livia Vilhena de Paula" userId="9d3425bd87f8fd62" providerId="LiveId" clId="{7F8AAF1F-AA0B-4343-93DD-CE8C8A56DD54}" dt="2023-05-26T14:08:28.229" v="520" actId="20577"/>
        <pc:sldMkLst>
          <pc:docMk/>
          <pc:sldMk cId="2650563651" sldId="311"/>
        </pc:sldMkLst>
        <pc:spChg chg="mod">
          <ac:chgData name="Livia Vilhena de Paula" userId="9d3425bd87f8fd62" providerId="LiveId" clId="{7F8AAF1F-AA0B-4343-93DD-CE8C8A56DD54}" dt="2023-05-26T14:08:28.229" v="520" actId="20577"/>
          <ac:spMkLst>
            <pc:docMk/>
            <pc:sldMk cId="2650563651" sldId="311"/>
            <ac:spMk id="3" creationId="{6BFBB9D8-5545-4BB6-1D1E-122C280C249B}"/>
          </ac:spMkLst>
        </pc:spChg>
      </pc:sldChg>
      <pc:sldChg chg="addSp delSp modSp new mod">
        <pc:chgData name="Livia Vilhena de Paula" userId="9d3425bd87f8fd62" providerId="LiveId" clId="{7F8AAF1F-AA0B-4343-93DD-CE8C8A56DD54}" dt="2023-05-26T14:08:39.288" v="521" actId="2711"/>
        <pc:sldMkLst>
          <pc:docMk/>
          <pc:sldMk cId="792945039" sldId="312"/>
        </pc:sldMkLst>
        <pc:spChg chg="add del mod">
          <ac:chgData name="Livia Vilhena de Paula" userId="9d3425bd87f8fd62" providerId="LiveId" clId="{7F8AAF1F-AA0B-4343-93DD-CE8C8A56DD54}" dt="2023-05-26T13:45:33.997" v="29" actId="1076"/>
          <ac:spMkLst>
            <pc:docMk/>
            <pc:sldMk cId="792945039" sldId="312"/>
            <ac:spMk id="2" creationId="{DB3EBB04-D22D-9E10-5865-3A62F60FB19E}"/>
          </ac:spMkLst>
        </pc:spChg>
        <pc:spChg chg="add mod">
          <ac:chgData name="Livia Vilhena de Paula" userId="9d3425bd87f8fd62" providerId="LiveId" clId="{7F8AAF1F-AA0B-4343-93DD-CE8C8A56DD54}" dt="2023-05-26T14:08:39.288" v="521" actId="2711"/>
          <ac:spMkLst>
            <pc:docMk/>
            <pc:sldMk cId="792945039" sldId="312"/>
            <ac:spMk id="3" creationId="{088A88D1-D8AF-5676-9660-4A8DCAF9D838}"/>
          </ac:spMkLst>
        </pc:spChg>
      </pc:sldChg>
      <pc:sldChg chg="addSp modSp new mod modAnim">
        <pc:chgData name="Livia Vilhena de Paula" userId="9d3425bd87f8fd62" providerId="LiveId" clId="{7F8AAF1F-AA0B-4343-93DD-CE8C8A56DD54}" dt="2023-05-26T14:09:08.388" v="532" actId="20577"/>
        <pc:sldMkLst>
          <pc:docMk/>
          <pc:sldMk cId="842215683" sldId="313"/>
        </pc:sldMkLst>
        <pc:spChg chg="mod">
          <ac:chgData name="Livia Vilhena de Paula" userId="9d3425bd87f8fd62" providerId="LiveId" clId="{7F8AAF1F-AA0B-4343-93DD-CE8C8A56DD54}" dt="2023-05-26T13:47:50.752" v="105" actId="20577"/>
          <ac:spMkLst>
            <pc:docMk/>
            <pc:sldMk cId="842215683" sldId="313"/>
            <ac:spMk id="2" creationId="{F3A042F5-2F3D-C365-8101-0A57F9613DEC}"/>
          </ac:spMkLst>
        </pc:spChg>
        <pc:spChg chg="add mod">
          <ac:chgData name="Livia Vilhena de Paula" userId="9d3425bd87f8fd62" providerId="LiveId" clId="{7F8AAF1F-AA0B-4343-93DD-CE8C8A56DD54}" dt="2023-05-26T14:09:08.388" v="532" actId="20577"/>
          <ac:spMkLst>
            <pc:docMk/>
            <pc:sldMk cId="842215683" sldId="313"/>
            <ac:spMk id="3" creationId="{846B390A-2444-19CF-0B3D-0466321C7523}"/>
          </ac:spMkLst>
        </pc:spChg>
      </pc:sldChg>
      <pc:sldChg chg="addSp modSp new mod modAnim">
        <pc:chgData name="Livia Vilhena de Paula" userId="9d3425bd87f8fd62" providerId="LiveId" clId="{7F8AAF1F-AA0B-4343-93DD-CE8C8A56DD54}" dt="2023-05-26T14:09:22.530" v="534" actId="20577"/>
        <pc:sldMkLst>
          <pc:docMk/>
          <pc:sldMk cId="3172412600" sldId="314"/>
        </pc:sldMkLst>
        <pc:spChg chg="mod">
          <ac:chgData name="Livia Vilhena de Paula" userId="9d3425bd87f8fd62" providerId="LiveId" clId="{7F8AAF1F-AA0B-4343-93DD-CE8C8A56DD54}" dt="2023-05-26T13:51:07.585" v="341" actId="20577"/>
          <ac:spMkLst>
            <pc:docMk/>
            <pc:sldMk cId="3172412600" sldId="314"/>
            <ac:spMk id="2" creationId="{CD759669-8C44-FED2-627C-3446C3031569}"/>
          </ac:spMkLst>
        </pc:spChg>
        <pc:spChg chg="add mod">
          <ac:chgData name="Livia Vilhena de Paula" userId="9d3425bd87f8fd62" providerId="LiveId" clId="{7F8AAF1F-AA0B-4343-93DD-CE8C8A56DD54}" dt="2023-05-26T14:09:22.530" v="534" actId="20577"/>
          <ac:spMkLst>
            <pc:docMk/>
            <pc:sldMk cId="3172412600" sldId="314"/>
            <ac:spMk id="3" creationId="{16417251-E9DC-1C94-E6D2-1747D422761E}"/>
          </ac:spMkLst>
        </pc:spChg>
      </pc:sldChg>
      <pc:sldChg chg="delSp new mod">
        <pc:chgData name="Livia Vilhena de Paula" userId="9d3425bd87f8fd62" providerId="LiveId" clId="{7F8AAF1F-AA0B-4343-93DD-CE8C8A56DD54}" dt="2023-05-26T13:55:05.262" v="361" actId="478"/>
        <pc:sldMkLst>
          <pc:docMk/>
          <pc:sldMk cId="3095818654" sldId="315"/>
        </pc:sldMkLst>
        <pc:spChg chg="del">
          <ac:chgData name="Livia Vilhena de Paula" userId="9d3425bd87f8fd62" providerId="LiveId" clId="{7F8AAF1F-AA0B-4343-93DD-CE8C8A56DD54}" dt="2023-05-26T13:55:05.262" v="361" actId="478"/>
          <ac:spMkLst>
            <pc:docMk/>
            <pc:sldMk cId="3095818654" sldId="315"/>
            <ac:spMk id="2" creationId="{5552AEBC-139E-0E27-6AC3-611BFD2A075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ca35c373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ca35c373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019600" y="1253538"/>
            <a:ext cx="5105100" cy="22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Raleway ExtraBold"/>
              <a:buNone/>
              <a:defRPr sz="5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435775" y="3454663"/>
            <a:ext cx="4272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37075" y="1423800"/>
            <a:ext cx="7669800" cy="31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/>
          </a:blip>
          <a:srcRect l="9" r="9"/>
          <a:stretch/>
        </p:blipFill>
        <p:spPr>
          <a:xfrm flipH="1">
            <a:off x="1528207" y="-721500"/>
            <a:ext cx="7397144" cy="6690379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747975" y="1281475"/>
            <a:ext cx="3027600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747975" y="2019725"/>
            <a:ext cx="3027600" cy="18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/>
          </a:blip>
          <a:srcRect t="19" b="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●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65" r:id="rId5"/>
    <p:sldLayoutId id="2147483670" r:id="rId6"/>
    <p:sldLayoutId id="214748367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>
            <a:spLocks noGrp="1"/>
          </p:cNvSpPr>
          <p:nvPr>
            <p:ph type="ctrTitle"/>
          </p:nvPr>
        </p:nvSpPr>
        <p:spPr>
          <a:xfrm>
            <a:off x="1912973" y="1253537"/>
            <a:ext cx="5317903" cy="22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Projeto de estrutura de TI para trabalho home office em uma consultoria de informática. </a:t>
            </a:r>
            <a:br>
              <a:rPr lang="pt-BR" sz="1800" b="1" dirty="0"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3600" b="1" dirty="0">
                <a:solidFill>
                  <a:schemeClr val="accent1"/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PROJETO INTEGRADO MULTIDISCIPLINAR</a:t>
            </a:r>
            <a:endParaRPr sz="3600" dirty="0">
              <a:solidFill>
                <a:schemeClr val="accent1"/>
              </a:solidFill>
              <a:latin typeface="Oswald" panose="00000500000000000000" pitchFamily="2" charset="0"/>
            </a:endParaRPr>
          </a:p>
        </p:txBody>
      </p:sp>
      <p:sp>
        <p:nvSpPr>
          <p:cNvPr id="153" name="Google Shape;153;p28"/>
          <p:cNvSpPr txBox="1">
            <a:spLocks noGrp="1"/>
          </p:cNvSpPr>
          <p:nvPr>
            <p:ph type="subTitle" idx="1"/>
          </p:nvPr>
        </p:nvSpPr>
        <p:spPr>
          <a:xfrm>
            <a:off x="2435774" y="3038351"/>
            <a:ext cx="4272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PIM I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0EB56F-B84B-FDCC-C6F6-2973822A6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Oswald" panose="00000500000000000000" pitchFamily="2" charset="0"/>
              </a:rPr>
              <a:t>ESTÁTISTICA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2E6E26B-5608-032D-73CD-A932FA740A9A}"/>
              </a:ext>
            </a:extLst>
          </p:cNvPr>
          <p:cNvSpPr txBox="1"/>
          <p:nvPr/>
        </p:nvSpPr>
        <p:spPr>
          <a:xfrm>
            <a:off x="731925" y="1486829"/>
            <a:ext cx="6248738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Lei Geral de Proteção de Dados (LGPD);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  <a:ea typeface="Arial" panose="020B0604020202020204" pitchFamily="34" charset="0"/>
              </a:rPr>
              <a:t>E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stabelecer confiança com os clientes e demonstrar compromisso com a proteção dos dados pessoais.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pt-BR" dirty="0">
              <a:solidFill>
                <a:schemeClr val="tx1"/>
              </a:solidFill>
              <a:latin typeface="Candara Light" panose="020E0502030303020204" pitchFamily="34" charset="0"/>
            </a:endParaRP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pt-BR" sz="2000" dirty="0">
                <a:solidFill>
                  <a:schemeClr val="accent1"/>
                </a:solidFill>
                <a:latin typeface="Oswald" panose="00000500000000000000" pitchFamily="2" charset="0"/>
              </a:rPr>
              <a:t>IMPULSIONADORES: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  <a:ea typeface="Arial" panose="020B0604020202020204" pitchFamily="34" charset="0"/>
              </a:rPr>
              <a:t>A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umento dos ataques de </a:t>
            </a:r>
            <a:r>
              <a:rPr lang="pt-BR" sz="1800" i="1" dirty="0" err="1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phishing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 e </a:t>
            </a:r>
            <a:r>
              <a:rPr lang="pt-BR" sz="1800" i="1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malware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 às empresas;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  <a:ea typeface="Arial" panose="020B0604020202020204" pitchFamily="34" charset="0"/>
              </a:rPr>
              <a:t>A 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expansão da adoção de dispositivos </a:t>
            </a:r>
            <a:r>
              <a:rPr lang="pt-BR" sz="1800" dirty="0" err="1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IoT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 (internet das coisas);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  <a:ea typeface="Arial" panose="020B0604020202020204" pitchFamily="34" charset="0"/>
              </a:rPr>
              <a:t>N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úmero crescente de ataques cibernéticos em todo o mundo.</a:t>
            </a:r>
          </a:p>
        </p:txBody>
      </p:sp>
    </p:spTree>
    <p:extLst>
      <p:ext uri="{BB962C8B-B14F-4D97-AF65-F5344CB8AC3E}">
        <p14:creationId xmlns:p14="http://schemas.microsoft.com/office/powerpoint/2010/main" val="400046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áfico, Gráfico de barras&#10;&#10;Descrição gerada automaticamente">
            <a:extLst>
              <a:ext uri="{FF2B5EF4-FFF2-40B4-BE49-F238E27FC236}">
                <a16:creationId xmlns:a16="http://schemas.microsoft.com/office/drawing/2014/main" id="{F037D849-8703-8F63-66F1-FB670B6325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69" y="741207"/>
            <a:ext cx="4151545" cy="388386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A67347D7-9AC7-2B54-D324-96488E91EE18}"/>
              </a:ext>
            </a:extLst>
          </p:cNvPr>
          <p:cNvSpPr txBox="1"/>
          <p:nvPr/>
        </p:nvSpPr>
        <p:spPr>
          <a:xfrm>
            <a:off x="5397190" y="854927"/>
            <a:ext cx="33825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De acordo com </a:t>
            </a:r>
            <a:r>
              <a:rPr lang="pt-BR" sz="1800" i="1" dirty="0" err="1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Job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 </a:t>
            </a:r>
            <a:r>
              <a:rPr lang="pt-BR" sz="1800" i="1" dirty="0" err="1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Glassdoor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, o salário médio anual para engenheiros de segurança de TI nos Estados Unidos é de cerca de </a:t>
            </a:r>
            <a:r>
              <a:rPr lang="pt-BR" sz="1800" b="1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US$ 120.000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, enquanto um analista de segurança ganha em média cerca de </a:t>
            </a:r>
            <a:r>
              <a:rPr lang="pt-BR" sz="1800" b="1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US$ 85.000 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por ano. </a:t>
            </a:r>
            <a:endParaRPr lang="pt-BR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9F02C72-0959-2F21-959A-7CB955AF1BC0}"/>
              </a:ext>
            </a:extLst>
          </p:cNvPr>
          <p:cNvSpPr txBox="1"/>
          <p:nvPr/>
        </p:nvSpPr>
        <p:spPr>
          <a:xfrm>
            <a:off x="554269" y="4651057"/>
            <a:ext cx="484292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Figura 1: Mercado global de segurança cibernética. Fonte: Autoria própria.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36491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0A5F08-ABF7-011A-99C8-8C32A8770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Oswald" panose="00000500000000000000" pitchFamily="2" charset="0"/>
              </a:rPr>
              <a:t>LÓGICA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6874F3E-B6D0-9AF3-F243-8560882B61E4}"/>
              </a:ext>
            </a:extLst>
          </p:cNvPr>
          <p:cNvSpPr txBox="1"/>
          <p:nvPr/>
        </p:nvSpPr>
        <p:spPr>
          <a:xfrm>
            <a:off x="899532" y="1516566"/>
            <a:ext cx="73077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Os fluxogramas fornecem representações visuais de etapas do processo, essas representações são extremamente úteis para entender a sequência de ações necessárias, visualizar pontos críticos e identificar possíveis melhorias no dia de trabalho, sendo assim, foi desenvolvido um fluxograma da rotina de trabalho e um para processos de resolução de eventuais problemas representado respectivamente a seguir:</a:t>
            </a:r>
            <a:endParaRPr lang="pt-BR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014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7FE240-AB80-D0CD-639E-101A868FB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924" y="408300"/>
            <a:ext cx="7680000" cy="626700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Oswald" panose="00000500000000000000" pitchFamily="2" charset="0"/>
              </a:rPr>
              <a:t>FLUXOGRAMA DE ROTINA DE TRABALHO</a:t>
            </a:r>
          </a:p>
        </p:txBody>
      </p: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9DCCDD87-44B5-F975-75A7-0D75D75A9B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060" y="1035000"/>
            <a:ext cx="7255727" cy="3853765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2FE7D08-A9BB-89EE-FC75-B58DCDC0CC76}"/>
              </a:ext>
            </a:extLst>
          </p:cNvPr>
          <p:cNvSpPr txBox="1"/>
          <p:nvPr/>
        </p:nvSpPr>
        <p:spPr>
          <a:xfrm>
            <a:off x="1419922" y="4881890"/>
            <a:ext cx="85938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Figura 1: Fluxograma representando a rotina de trabalho. Fonte: Autoria própria</a:t>
            </a:r>
            <a:r>
              <a:rPr lang="pt-BR" dirty="0">
                <a:solidFill>
                  <a:schemeClr val="tx1"/>
                </a:solidFill>
                <a:latin typeface="Candara Light" panose="020E0502030303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  <a:endParaRPr lang="pt-BR" dirty="0">
              <a:effectLst/>
              <a:latin typeface="Candara Light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0919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318E61-4FBF-9FDE-4A88-00D99019C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527" y="259617"/>
            <a:ext cx="7680000" cy="626700"/>
          </a:xfrm>
        </p:spPr>
        <p:txBody>
          <a:bodyPr/>
          <a:lstStyle/>
          <a:p>
            <a:r>
              <a:rPr lang="pt-BR" dirty="0"/>
              <a:t>FLUXOGRAMA DE RESOLUÇÕES DE PROBLEMAS</a:t>
            </a:r>
          </a:p>
        </p:txBody>
      </p: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A2124E2D-BE12-9E33-69C4-CCC7FF97DE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000" y="886317"/>
            <a:ext cx="7680000" cy="3887668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A46A927-6470-3787-C7AD-C0C6D7B84723}"/>
              </a:ext>
            </a:extLst>
          </p:cNvPr>
          <p:cNvSpPr txBox="1"/>
          <p:nvPr/>
        </p:nvSpPr>
        <p:spPr>
          <a:xfrm>
            <a:off x="1405053" y="4773985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Figura 2: Fluxograma representando resoluções de problemas. Fonte: Autoria própria.</a:t>
            </a:r>
            <a:endParaRPr lang="pt-BR" dirty="0">
              <a:solidFill>
                <a:schemeClr val="tx1"/>
              </a:solidFill>
              <a:effectLst/>
              <a:latin typeface="Candara Light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97055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F35151-444F-6633-7504-556CC7D46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DESENVOLVIMENTO SUSTENTÁVEL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61F1795-D370-E864-2B80-A2F2271B8273}"/>
              </a:ext>
            </a:extLst>
          </p:cNvPr>
          <p:cNvSpPr txBox="1"/>
          <p:nvPr/>
        </p:nvSpPr>
        <p:spPr>
          <a:xfrm>
            <a:off x="959005" y="1650380"/>
            <a:ext cx="6906322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accent1"/>
                </a:solidFill>
                <a:latin typeface="Oswald" panose="00000500000000000000" pitchFamily="2" charset="0"/>
              </a:rPr>
              <a:t>ESTRATÉGIAS DE REDUZIR O CONSUMO DE ENERGIA ELÉTRICA:</a:t>
            </a:r>
          </a:p>
          <a:p>
            <a:endParaRPr lang="pt-BR" sz="2000" dirty="0">
              <a:solidFill>
                <a:schemeClr val="tx1"/>
              </a:solidFill>
              <a:latin typeface="Oswald" panose="00000500000000000000" pitchFamily="2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Desligar os equipamentos quando não estiverem em uso;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Ativar o modo de economia de energia nos monitores e computadores;</a:t>
            </a:r>
            <a:endParaRPr lang="pt-BR" sz="1800" dirty="0">
              <a:solidFill>
                <a:schemeClr val="tx1"/>
              </a:solidFill>
              <a:latin typeface="Candara Light" panose="020E0502030303020204" pitchFamily="34" charset="0"/>
              <a:ea typeface="Arial" panose="020B0604020202020204" pitchFamily="3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Utilizar dispositivos de alimentação de eficiência energética;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Desativar dispositivos de hardwares desnecessários;</a:t>
            </a:r>
            <a:endParaRPr lang="pt-BR" sz="1800" dirty="0">
              <a:solidFill>
                <a:schemeClr val="tx1"/>
              </a:solidFill>
              <a:latin typeface="Candara Light" panose="020E0502030303020204" pitchFamily="34" charset="0"/>
              <a:ea typeface="Arial" panose="020B0604020202020204" pitchFamily="3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Configurar os recursos de economia de energia do sistema operacional.</a:t>
            </a:r>
            <a:endParaRPr lang="pt-BR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272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9F96E2-BB07-7393-2EC0-41399DF29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COMUNICAÇÃO APLICADA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BFBB9D8-5545-4BB6-1D1E-122C280C249B}"/>
              </a:ext>
            </a:extLst>
          </p:cNvPr>
          <p:cNvSpPr txBox="1"/>
          <p:nvPr/>
        </p:nvSpPr>
        <p:spPr>
          <a:xfrm>
            <a:off x="731925" y="1324932"/>
            <a:ext cx="749361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accent1"/>
                </a:solidFill>
                <a:latin typeface="Oswald" panose="00000500000000000000" pitchFamily="2" charset="0"/>
              </a:rPr>
              <a:t>O QUE É PRECISO EM  PARA DIVULGAÇÃO:</a:t>
            </a:r>
          </a:p>
          <a:p>
            <a:endParaRPr lang="pt-BR" dirty="0"/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E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quipe de </a:t>
            </a:r>
            <a:r>
              <a:rPr lang="pt-BR" sz="1800" i="1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marketing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  e publicidade;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I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da em eventos sobre o assunto.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pt-BR" sz="1800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pt-BR" sz="1800" dirty="0">
                <a:solidFill>
                  <a:schemeClr val="accent1"/>
                </a:solidFill>
                <a:latin typeface="Oswald" panose="00000500000000000000" pitchFamily="2" charset="0"/>
                <a:ea typeface="Calibri" panose="020F0502020204030204" pitchFamily="34" charset="0"/>
              </a:rPr>
              <a:t>O QUE É PRECISO PARA O INTERIOR DA EMPRESA: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endParaRPr lang="pt-BR" sz="1800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Reuniões;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ATA;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E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-mails corporativos;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O</a:t>
            </a:r>
            <a:r>
              <a:rPr lang="pt-BR" sz="18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rdem de serviço.</a:t>
            </a:r>
            <a:endParaRPr lang="pt-BR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56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3EBB04-D22D-9E10-5865-3A62F60FB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00" y="0"/>
            <a:ext cx="7680000" cy="626700"/>
          </a:xfrm>
        </p:spPr>
        <p:txBody>
          <a:bodyPr/>
          <a:lstStyle/>
          <a:p>
            <a:r>
              <a:rPr lang="pt-BR" dirty="0"/>
              <a:t>PRESS - RELEASE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88A88D1-D8AF-5676-9660-4A8DCAF9D838}"/>
              </a:ext>
            </a:extLst>
          </p:cNvPr>
          <p:cNvSpPr txBox="1"/>
          <p:nvPr/>
        </p:nvSpPr>
        <p:spPr>
          <a:xfrm>
            <a:off x="167268" y="788019"/>
            <a:ext cx="880946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540385" algn="just">
              <a:lnSpc>
                <a:spcPct val="150000"/>
              </a:lnSpc>
              <a:spcAft>
                <a:spcPts val="1200"/>
              </a:spcAft>
            </a:pPr>
            <a:r>
              <a:rPr lang="pt-BR" sz="12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22 de maio - São josé dos Campos-SP</a:t>
            </a:r>
          </a:p>
          <a:p>
            <a:pPr indent="540385" algn="ctr">
              <a:lnSpc>
                <a:spcPct val="150000"/>
              </a:lnSpc>
              <a:spcAft>
                <a:spcPts val="1200"/>
              </a:spcAft>
            </a:pPr>
            <a:r>
              <a:rPr lang="pt-BR" sz="1200" b="1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Empresa capaz de oferecer proteção contra ataques cibernéticos.</a:t>
            </a:r>
          </a:p>
          <a:p>
            <a:pPr indent="449580" algn="just">
              <a:lnSpc>
                <a:spcPct val="150000"/>
              </a:lnSpc>
              <a:spcAft>
                <a:spcPts val="1200"/>
              </a:spcAft>
            </a:pPr>
            <a:r>
              <a:rPr lang="pt-BR" sz="12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</a:t>
            </a:r>
            <a:r>
              <a:rPr lang="pt-BR" sz="1200" i="1" dirty="0" err="1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SecurityTS</a:t>
            </a:r>
            <a:r>
              <a:rPr lang="pt-BR" sz="12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promete proteger os dados da sua empresa contra invasões cibernéticas de forma simples e eficaz.</a:t>
            </a:r>
          </a:p>
          <a:p>
            <a:pPr indent="449580" algn="just">
              <a:lnSpc>
                <a:spcPct val="150000"/>
              </a:lnSpc>
              <a:spcAft>
                <a:spcPts val="1200"/>
              </a:spcAft>
            </a:pPr>
            <a:r>
              <a:rPr lang="pt-BR" sz="1200" i="1" dirty="0" err="1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SecurityTS</a:t>
            </a:r>
            <a:r>
              <a:rPr lang="pt-BR" sz="12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é a nova empresa no mercado da cibersegurança que tem a inauguração prevista para o começo do próximo mês. Mesmo recente, a empresa já garantiu a eficácia na proteção de dados e informações das empresas contratantes. Ela se encarregará do monitoramento dos acessos da sua empresa, manutenção no sistema de proteção e identificação de pontos vulneráveis do sistema a fim de não ocorrer invasões inesperadas. E para novidade de diversas empresas, a </a:t>
            </a:r>
            <a:r>
              <a:rPr lang="pt-BR" sz="1200" i="1" dirty="0" err="1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SecurityTS</a:t>
            </a:r>
            <a:r>
              <a:rPr lang="pt-BR" sz="1200" i="1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2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irá oferecer educação do usuário final, para ensinar as pessoas a identificar o perigo no mundo virtual e não entrar em sites suspeitos para não haver problemas futuros e roubo de dados importantes, afinal, como a própria </a:t>
            </a:r>
            <a:r>
              <a:rPr lang="pt-BR" sz="1200" i="1" dirty="0" err="1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SecurityTS</a:t>
            </a:r>
            <a:r>
              <a:rPr lang="pt-BR" sz="12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diz " O futuro é o mundo virtual. "</a:t>
            </a:r>
          </a:p>
          <a:p>
            <a:pPr indent="540385" algn="just">
              <a:lnSpc>
                <a:spcPct val="150000"/>
              </a:lnSpc>
              <a:spcAft>
                <a:spcPts val="1200"/>
              </a:spcAft>
            </a:pPr>
            <a:r>
              <a:rPr lang="pt-BR" sz="12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Informações:</a:t>
            </a:r>
            <a:endParaRPr lang="pt-BR" sz="1200" dirty="0">
              <a:solidFill>
                <a:schemeClr val="tx1"/>
              </a:solidFill>
              <a:latin typeface="Candara Light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540385" algn="just">
              <a:lnSpc>
                <a:spcPct val="150000"/>
              </a:lnSpc>
              <a:spcAft>
                <a:spcPts val="1200"/>
              </a:spcAft>
            </a:pPr>
            <a:r>
              <a:rPr lang="pt-BR" sz="12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Comitê organizador: +55(12) 2011-2022.</a:t>
            </a:r>
          </a:p>
          <a:p>
            <a:r>
              <a:rPr lang="pt-BR" sz="1200" dirty="0">
                <a:solidFill>
                  <a:schemeClr val="tx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                </a:t>
            </a:r>
            <a:r>
              <a:rPr lang="pt-BR" sz="12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www.securityts.com.br | securityts@gmail.com.br</a:t>
            </a:r>
            <a:endParaRPr lang="pt-BR" sz="1200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9450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A042F5-2F3D-C365-8101-0A57F9613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DESENVOLVIMENTO DO PROJETO 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46B390A-2444-19CF-0B3D-0466321C7523}"/>
              </a:ext>
            </a:extLst>
          </p:cNvPr>
          <p:cNvSpPr txBox="1"/>
          <p:nvPr/>
        </p:nvSpPr>
        <p:spPr>
          <a:xfrm>
            <a:off x="802888" y="1769326"/>
            <a:ext cx="71590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</a:rPr>
              <a:t>Organização de computadores;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</a:rPr>
              <a:t>Sistemas de informação;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</a:rPr>
              <a:t>Fundamentos de sistemas operacionais; 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</a:rPr>
              <a:t>Estatística;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</a:rPr>
              <a:t>Lógica 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</a:rPr>
              <a:t>Desenvolvimento sustentável;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Candara Light" panose="020E0502030303020204" pitchFamily="34" charset="0"/>
              </a:rPr>
              <a:t>Comunicação Aplicada.</a:t>
            </a:r>
          </a:p>
        </p:txBody>
      </p:sp>
    </p:spTree>
    <p:extLst>
      <p:ext uri="{BB962C8B-B14F-4D97-AF65-F5344CB8AC3E}">
        <p14:creationId xmlns:p14="http://schemas.microsoft.com/office/powerpoint/2010/main" val="842215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759669-8C44-FED2-627C-3446C3031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6417251-E9DC-1C94-E6D2-1747D422761E}"/>
              </a:ext>
            </a:extLst>
          </p:cNvPr>
          <p:cNvSpPr txBox="1"/>
          <p:nvPr/>
        </p:nvSpPr>
        <p:spPr>
          <a:xfrm>
            <a:off x="1118764" y="1971910"/>
            <a:ext cx="690632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O constante incentivo do prosseguimento dos estudos nessa área é crucial para o mundo moderno. A segurança cibernética é uma responsabilidade contínua, e investir nesse campo é um passo essencial para garantir a longevidade e credibilidade no </a:t>
            </a:r>
            <a:r>
              <a:rPr lang="pt-BR" sz="2000">
                <a:solidFill>
                  <a:schemeClr val="tx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ramo empresarial.</a:t>
            </a:r>
            <a:endParaRPr lang="pt-BR" sz="2000" dirty="0">
              <a:solidFill>
                <a:schemeClr val="tx1"/>
              </a:solidFill>
              <a:effectLst/>
              <a:latin typeface="Candara Light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2412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408CF51C-31B6-71C8-CA33-2F58B27E49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0576" y="1263340"/>
            <a:ext cx="5902712" cy="2914650"/>
          </a:xfrm>
        </p:spPr>
        <p:txBody>
          <a:bodyPr/>
          <a:lstStyle/>
          <a:p>
            <a:pPr indent="540385" algn="just">
              <a:lnSpc>
                <a:spcPct val="150000"/>
              </a:lnSpc>
              <a:spcAft>
                <a:spcPts val="1200"/>
              </a:spcAft>
            </a:pPr>
            <a:r>
              <a:rPr lang="pt-BR" sz="1400" b="1" dirty="0">
                <a:solidFill>
                  <a:schemeClr val="bg1">
                    <a:lumMod val="95000"/>
                  </a:schemeClr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Lívia Vilhena de Paula                G808EJ-6 </a:t>
            </a:r>
            <a:endParaRPr lang="pt-BR" sz="1400" dirty="0">
              <a:solidFill>
                <a:schemeClr val="bg1">
                  <a:lumMod val="95000"/>
                </a:schemeClr>
              </a:solidFill>
              <a:effectLst/>
              <a:latin typeface="Candara Light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540385" algn="just">
              <a:lnSpc>
                <a:spcPct val="150000"/>
              </a:lnSpc>
              <a:spcAft>
                <a:spcPts val="1200"/>
              </a:spcAft>
            </a:pPr>
            <a:r>
              <a:rPr lang="pt-BR" sz="1400" b="1" dirty="0">
                <a:solidFill>
                  <a:schemeClr val="bg1">
                    <a:lumMod val="95000"/>
                  </a:schemeClr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Eduardo Nunes Bueno              G80CEG-7</a:t>
            </a:r>
            <a:endParaRPr lang="pt-BR" sz="1400" dirty="0">
              <a:solidFill>
                <a:schemeClr val="bg1">
                  <a:lumMod val="95000"/>
                </a:schemeClr>
              </a:solidFill>
              <a:effectLst/>
              <a:latin typeface="Candara Light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540385" algn="just">
              <a:lnSpc>
                <a:spcPct val="150000"/>
              </a:lnSpc>
              <a:spcAft>
                <a:spcPts val="1200"/>
              </a:spcAft>
            </a:pPr>
            <a:r>
              <a:rPr lang="pt-BR" sz="1400" b="1" dirty="0">
                <a:solidFill>
                  <a:schemeClr val="bg1">
                    <a:lumMod val="95000"/>
                  </a:schemeClr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Leonardo Faria Marques          N069BB-3</a:t>
            </a:r>
            <a:endParaRPr lang="pt-BR" sz="1400" dirty="0">
              <a:solidFill>
                <a:schemeClr val="bg1">
                  <a:lumMod val="95000"/>
                </a:schemeClr>
              </a:solidFill>
              <a:effectLst/>
              <a:latin typeface="Candara Light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540385" algn="just">
              <a:lnSpc>
                <a:spcPct val="150000"/>
              </a:lnSpc>
              <a:spcAft>
                <a:spcPts val="1200"/>
              </a:spcAft>
            </a:pPr>
            <a:r>
              <a:rPr lang="pt-BR" sz="1400" b="1" dirty="0">
                <a:solidFill>
                  <a:schemeClr val="bg1">
                    <a:lumMod val="95000"/>
                  </a:schemeClr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Bryan Patrick Bueno Monte    G8084A5 </a:t>
            </a:r>
            <a:endParaRPr lang="pt-BR" sz="1400" dirty="0">
              <a:solidFill>
                <a:schemeClr val="bg1">
                  <a:lumMod val="95000"/>
                </a:schemeClr>
              </a:solidFill>
              <a:effectLst/>
              <a:latin typeface="Candara Light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540385" algn="just">
              <a:lnSpc>
                <a:spcPct val="150000"/>
              </a:lnSpc>
              <a:spcAft>
                <a:spcPts val="1200"/>
              </a:spcAft>
            </a:pPr>
            <a:r>
              <a:rPr lang="pt-BR" sz="1400" b="1" dirty="0">
                <a:solidFill>
                  <a:schemeClr val="bg1">
                    <a:lumMod val="95000"/>
                  </a:schemeClr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Breno Luiz Bueno Fonseca       G71CEA9</a:t>
            </a:r>
            <a:endParaRPr lang="pt-BR" sz="1400" dirty="0">
              <a:solidFill>
                <a:schemeClr val="bg1">
                  <a:lumMod val="95000"/>
                </a:schemeClr>
              </a:solidFill>
              <a:effectLst/>
              <a:latin typeface="Candara Light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540385" algn="just">
              <a:lnSpc>
                <a:spcPct val="150000"/>
              </a:lnSpc>
              <a:spcAft>
                <a:spcPts val="1200"/>
              </a:spcAft>
            </a:pPr>
            <a:r>
              <a:rPr lang="pt-BR" sz="1400" b="1" dirty="0">
                <a:solidFill>
                  <a:schemeClr val="bg1">
                    <a:lumMod val="95000"/>
                  </a:schemeClr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Leonardo Silva Favaro                G812271</a:t>
            </a:r>
            <a:endParaRPr lang="pt-BR" sz="1400" dirty="0">
              <a:solidFill>
                <a:schemeClr val="bg1">
                  <a:lumMod val="95000"/>
                </a:schemeClr>
              </a:solidFill>
              <a:effectLst/>
              <a:latin typeface="Candara Light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5D4885-6C5C-8CEB-7D3F-D23D8A40F68D}"/>
              </a:ext>
            </a:extLst>
          </p:cNvPr>
          <p:cNvSpPr txBox="1"/>
          <p:nvPr/>
        </p:nvSpPr>
        <p:spPr>
          <a:xfrm>
            <a:off x="3449444" y="801675"/>
            <a:ext cx="2408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accent1"/>
                </a:solidFill>
                <a:latin typeface="Oswald" panose="00000500000000000000" pitchFamily="2" charset="0"/>
              </a:rPr>
              <a:t>PARTICIPANTES</a:t>
            </a:r>
            <a:r>
              <a:rPr lang="pt-BR" sz="2400" b="1" dirty="0">
                <a:latin typeface="Oswald" panose="000005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4864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5818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 panose="00000500000000000000" pitchFamily="2" charset="0"/>
              </a:rPr>
              <a:t>RESUMO</a:t>
            </a:r>
            <a:endParaRPr dirty="0">
              <a:latin typeface="Oswald" panose="00000500000000000000" pitchFamily="2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DFDB3DE-52E4-40C5-95EE-E1054B9B8D3A}"/>
              </a:ext>
            </a:extLst>
          </p:cNvPr>
          <p:cNvSpPr txBox="1"/>
          <p:nvPr/>
        </p:nvSpPr>
        <p:spPr>
          <a:xfrm>
            <a:off x="731925" y="1490613"/>
            <a:ext cx="62669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accent1"/>
                </a:solidFill>
                <a:latin typeface="Oswald" panose="00000500000000000000" pitchFamily="2" charset="0"/>
              </a:rPr>
              <a:t>OBJETIVO DO PROJETO: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Gerir suporte no ramo da cibersegurança.</a:t>
            </a:r>
          </a:p>
          <a:p>
            <a:endParaRPr lang="pt-BR" sz="1600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r>
              <a:rPr lang="pt-BR" sz="2000" dirty="0">
                <a:solidFill>
                  <a:schemeClr val="accent1"/>
                </a:solidFill>
                <a:latin typeface="Oswald" panose="00000500000000000000" pitchFamily="2" charset="0"/>
              </a:rPr>
              <a:t>O QUE FOI ESTUDADO: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O</a:t>
            </a:r>
            <a:r>
              <a:rPr lang="pt-BR" sz="18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s melhores sistemas e aplicações;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E</a:t>
            </a:r>
            <a:r>
              <a:rPr lang="pt-BR" sz="18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statísticas de empregabilidade de profissionais no ramo de consultoria;</a:t>
            </a:r>
            <a:endParaRPr lang="pt-BR" sz="1800" dirty="0">
              <a:solidFill>
                <a:schemeClr val="bg1"/>
              </a:solidFill>
              <a:latin typeface="Candara Light" panose="020E0502030303020204" pitchFamily="34" charset="0"/>
              <a:ea typeface="Calibri" panose="020F0502020204030204" pitchFamily="3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E</a:t>
            </a:r>
            <a:r>
              <a:rPr lang="pt-BR" sz="18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strutura organizacional 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C</a:t>
            </a:r>
            <a:r>
              <a:rPr lang="pt-BR" sz="18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anal de comunicação;</a:t>
            </a:r>
            <a:endParaRPr lang="pt-BR" sz="1800" dirty="0">
              <a:solidFill>
                <a:schemeClr val="bg1"/>
              </a:solidFill>
              <a:latin typeface="Candara Light" panose="020E0502030303020204" pitchFamily="34" charset="0"/>
              <a:ea typeface="Calibri" panose="020F0502020204030204" pitchFamily="3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A</a:t>
            </a:r>
            <a:r>
              <a:rPr lang="pt-BR" sz="18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ções de sustentabilidade.</a:t>
            </a:r>
            <a:endParaRPr lang="pt-BR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dirty="0">
              <a:latin typeface="Oswald" panose="000005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13942F2-B4F6-0C81-9834-0BE540FDB8D0}"/>
              </a:ext>
            </a:extLst>
          </p:cNvPr>
          <p:cNvSpPr txBox="1"/>
          <p:nvPr/>
        </p:nvSpPr>
        <p:spPr>
          <a:xfrm>
            <a:off x="594732" y="617034"/>
            <a:ext cx="3271024" cy="553998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3000" dirty="0">
                <a:solidFill>
                  <a:schemeClr val="bg1"/>
                </a:solidFill>
                <a:latin typeface="Oswald" panose="00000500000000000000" pitchFamily="2" charset="0"/>
              </a:rPr>
              <a:t>INTRODUÇÃO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112BABC-B0B5-F223-BD8A-69188FE2B900}"/>
              </a:ext>
            </a:extLst>
          </p:cNvPr>
          <p:cNvSpPr txBox="1"/>
          <p:nvPr/>
        </p:nvSpPr>
        <p:spPr>
          <a:xfrm>
            <a:off x="594732" y="1494263"/>
            <a:ext cx="602537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acordo com uma matéria jornalística da CISO ADVISOR, M</a:t>
            </a:r>
            <a:r>
              <a:rPr lang="pt-BR" sz="20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ais de 40% dos sistemas de controle industrial (ICS), sofreram algum tipo de ataque cibernético conforme os dados compiladores a partir da telemetria da </a:t>
            </a:r>
            <a:r>
              <a:rPr lang="pt-BR" sz="2000" i="1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Kaspersky</a:t>
            </a:r>
            <a:r>
              <a:rPr lang="pt-BR" sz="20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49312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E2A3534D-4907-7508-002C-1A9E60FADDF0}"/>
              </a:ext>
            </a:extLst>
          </p:cNvPr>
          <p:cNvSpPr txBox="1"/>
          <p:nvPr/>
        </p:nvSpPr>
        <p:spPr>
          <a:xfrm>
            <a:off x="237893" y="683941"/>
            <a:ext cx="68245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Regiões do mundo classificadas por porcentagem de computadores ICS nos quais objetos maliciosos foram bloqueados:</a:t>
            </a:r>
          </a:p>
          <a:p>
            <a:endParaRPr lang="pt-BR" dirty="0"/>
          </a:p>
        </p:txBody>
      </p:sp>
      <p:pic>
        <p:nvPicPr>
          <p:cNvPr id="5" name="Imagem 4" descr="Uma imagem contendo Gráfico&#10;&#10;Descrição gerada automaticamente">
            <a:extLst>
              <a:ext uri="{FF2B5EF4-FFF2-40B4-BE49-F238E27FC236}">
                <a16:creationId xmlns:a16="http://schemas.microsoft.com/office/drawing/2014/main" id="{D35B068D-DBE6-9A38-43BE-B15C909007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013" y="1367867"/>
            <a:ext cx="4965042" cy="264985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158B52C9-25BB-A766-19F1-7CCC8C631907}"/>
              </a:ext>
            </a:extLst>
          </p:cNvPr>
          <p:cNvSpPr txBox="1"/>
          <p:nvPr/>
        </p:nvSpPr>
        <p:spPr>
          <a:xfrm>
            <a:off x="561278" y="4017721"/>
            <a:ext cx="4129668" cy="318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l">
              <a:lnSpc>
                <a:spcPct val="150000"/>
              </a:lnSpc>
              <a:spcAft>
                <a:spcPts val="1200"/>
              </a:spcAft>
            </a:pPr>
            <a:r>
              <a:rPr lang="pt-BR" sz="1100" i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Fonte: Kaspersky</a:t>
            </a:r>
            <a:endParaRPr lang="pt-BR" sz="1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12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477BE446-B2EB-AFD3-C614-2F7E42FDD3C3}"/>
              </a:ext>
            </a:extLst>
          </p:cNvPr>
          <p:cNvSpPr txBox="1"/>
          <p:nvPr/>
        </p:nvSpPr>
        <p:spPr>
          <a:xfrm>
            <a:off x="1018479" y="1448366"/>
            <a:ext cx="3129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accent1"/>
                </a:solidFill>
                <a:latin typeface="Oswald" panose="00000500000000000000" pitchFamily="2" charset="0"/>
              </a:rPr>
              <a:t>SERVIÇOS OFERECIDOS:</a:t>
            </a:r>
          </a:p>
          <a:p>
            <a:endParaRPr lang="pt-BR" sz="2000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Educação do usuário final;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Segurança de Aplicativos;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Segurança de redes;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Segurança </a:t>
            </a:r>
            <a:r>
              <a:rPr lang="pt-BR" sz="1800" i="1" dirty="0">
                <a:solidFill>
                  <a:schemeClr val="bg1"/>
                </a:solidFill>
                <a:latin typeface="Candara Light" panose="020E0502030303020204" pitchFamily="34" charset="0"/>
              </a:rPr>
              <a:t>Web;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Segurança de informação.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pt-BR" dirty="0">
              <a:solidFill>
                <a:schemeClr val="bg1"/>
              </a:solidFill>
              <a:latin typeface="Oswald" panose="00000500000000000000" pitchFamily="2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CDF64A5-7A20-DCC3-170A-9FE1F6650064}"/>
              </a:ext>
            </a:extLst>
          </p:cNvPr>
          <p:cNvSpPr txBox="1"/>
          <p:nvPr/>
        </p:nvSpPr>
        <p:spPr>
          <a:xfrm>
            <a:off x="4713248" y="1386810"/>
            <a:ext cx="367246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accent1"/>
                </a:solidFill>
                <a:latin typeface="Oswald" panose="00000500000000000000" pitchFamily="2" charset="0"/>
              </a:rPr>
              <a:t>OBJETIVOS DA EMPRESA:</a:t>
            </a:r>
          </a:p>
          <a:p>
            <a:endParaRPr lang="pt-BR" sz="2000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Cuidar da segurança;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Oferecer manutenção nos sistemas de proteção;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Monitorar acessos; 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Identificar pontos vulneráveis do sistema.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EE98989C-B7DD-00EC-6A0B-055034C19D3F}"/>
              </a:ext>
            </a:extLst>
          </p:cNvPr>
          <p:cNvCxnSpPr/>
          <p:nvPr/>
        </p:nvCxnSpPr>
        <p:spPr>
          <a:xfrm>
            <a:off x="4222595" y="587298"/>
            <a:ext cx="0" cy="4044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794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5A51D4-8873-C148-EDC1-F3E442A6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Oswald" panose="00000500000000000000" pitchFamily="2" charset="0"/>
              </a:rPr>
              <a:t>ORGANIZAÇÃO DE COMPUTADORES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A8500BA-155D-6897-3AFC-7F441B246201}"/>
              </a:ext>
            </a:extLst>
          </p:cNvPr>
          <p:cNvSpPr txBox="1"/>
          <p:nvPr/>
        </p:nvSpPr>
        <p:spPr>
          <a:xfrm>
            <a:off x="731925" y="1576039"/>
            <a:ext cx="779504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accent1"/>
                </a:solidFill>
                <a:latin typeface="Oswald" panose="00000500000000000000" pitchFamily="2" charset="0"/>
              </a:rPr>
              <a:t>O QUE SERÁ OFERECIDO:</a:t>
            </a:r>
          </a:p>
          <a:p>
            <a:endParaRPr lang="pt-BR" sz="2000" dirty="0">
              <a:solidFill>
                <a:schemeClr val="accent1"/>
              </a:solidFill>
              <a:latin typeface="Candara Light" panose="020E0502030303020204" pitchFamily="34" charset="0"/>
            </a:endParaRP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Notebooks equipados com </a:t>
            </a:r>
            <a:r>
              <a:rPr lang="pt-BR" sz="18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placa mãe, processador AMD </a:t>
            </a:r>
            <a:r>
              <a:rPr lang="pt-BR" sz="1800" i="1" dirty="0" err="1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Ryzen</a:t>
            </a:r>
            <a:r>
              <a:rPr lang="pt-BR" sz="18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 5, 2 pentes de memória RAM de 8GB cada e um SSD de 480GB;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endParaRPr lang="pt-BR" sz="1800" dirty="0">
              <a:solidFill>
                <a:schemeClr val="bg1"/>
              </a:solidFill>
              <a:effectLst/>
              <a:latin typeface="Candara Light" panose="020E0502030303020204" pitchFamily="34" charset="0"/>
              <a:ea typeface="Arial" panose="020B0604020202020204" pitchFamily="34" charset="0"/>
            </a:endParaRP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i="1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Arial" panose="020B0604020202020204" pitchFamily="34" charset="0"/>
              </a:rPr>
              <a:t>Google Cloud Platform.</a:t>
            </a:r>
            <a:endParaRPr lang="pt-BR" sz="1800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23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FE205A-C3CB-813C-1008-5447BE76F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Oswald" panose="00000500000000000000" pitchFamily="2" charset="0"/>
              </a:rPr>
              <a:t>PRINCÍPIOS DE SISTEMAS DE INFORMAÇÃO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FC7DBDD-9D48-5AE8-BD53-D6898BD1207E}"/>
              </a:ext>
            </a:extLst>
          </p:cNvPr>
          <p:cNvSpPr txBox="1"/>
          <p:nvPr/>
        </p:nvSpPr>
        <p:spPr>
          <a:xfrm>
            <a:off x="837956" y="1494263"/>
            <a:ext cx="7467938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accent1"/>
                </a:solidFill>
                <a:latin typeface="Oswald" panose="00000500000000000000" pitchFamily="2" charset="0"/>
              </a:rPr>
              <a:t>SISTEMA DE FEEDBACKS:</a:t>
            </a:r>
          </a:p>
          <a:p>
            <a:endParaRPr lang="pt-BR" sz="2000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i="1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Microsoft</a:t>
            </a:r>
            <a:r>
              <a:rPr lang="pt-BR" sz="18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 Viva : integra os dados da empresa com o público;</a:t>
            </a:r>
            <a:endParaRPr lang="pt-BR" sz="1800" i="1" dirty="0">
              <a:solidFill>
                <a:schemeClr val="bg1"/>
              </a:solidFill>
              <a:latin typeface="Candara Light" panose="020E0502030303020204" pitchFamily="34" charset="0"/>
              <a:ea typeface="Calibri" panose="020F0502020204030204" pitchFamily="34" charset="0"/>
            </a:endParaRP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i="1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Microsoft Teams : </a:t>
            </a:r>
            <a:r>
              <a:rPr lang="pt-BR" sz="18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uma plataforma que possibilita compartilhamento de arquivos e realização de reuniões</a:t>
            </a: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.</a:t>
            </a:r>
            <a:endParaRPr lang="pt-BR" sz="1800" dirty="0">
              <a:effectLst/>
              <a:latin typeface="Candara Light" panose="020E0502030303020204" pitchFamily="34" charset="0"/>
              <a:ea typeface="Calibri" panose="020F0502020204030204" pitchFamily="34" charset="0"/>
            </a:endParaRP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/>
              </a:solidFill>
              <a:latin typeface="Candara Light" panose="020E0502030303020204" pitchFamily="34" charset="0"/>
              <a:ea typeface="Calibri" panose="020F0502020204030204" pitchFamily="34" charset="0"/>
            </a:endParaRP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pt-BR" sz="2000" dirty="0">
                <a:solidFill>
                  <a:schemeClr val="accent1"/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OFERECIMENTOS: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endParaRPr lang="pt-BR" sz="2000" dirty="0">
              <a:solidFill>
                <a:schemeClr val="bg1"/>
              </a:solidFill>
              <a:effectLst/>
              <a:latin typeface="Candara Light" panose="020E0502030303020204" pitchFamily="34" charset="0"/>
              <a:ea typeface="Calibri" panose="020F0502020204030204" pitchFamily="34" charset="0"/>
            </a:endParaRP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ffectLst/>
                <a:latin typeface="Candara Light" panose="020E0502030303020204" pitchFamily="34" charset="0"/>
                <a:ea typeface="Calibri" panose="020F0502020204030204" pitchFamily="34" charset="0"/>
              </a:rPr>
              <a:t>Cursos gratuitos;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Candara Light" panose="020E0502030303020204" pitchFamily="34" charset="0"/>
                <a:ea typeface="Calibri" panose="020F0502020204030204" pitchFamily="34" charset="0"/>
              </a:rPr>
              <a:t>Computadores para home office.</a:t>
            </a:r>
            <a:endParaRPr lang="pt-BR" sz="2000" dirty="0">
              <a:solidFill>
                <a:schemeClr val="bg1"/>
              </a:solidFill>
              <a:effectLst/>
              <a:latin typeface="Candara Light" panose="020E0502030303020204" pitchFamily="34" charset="0"/>
              <a:ea typeface="Calibri" panose="020F0502020204030204" pitchFamily="34" charset="0"/>
            </a:endParaRP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Oswald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35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060B9-A76E-1F7B-DC80-219AB3D9C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Oswald" panose="00000500000000000000" pitchFamily="2" charset="0"/>
              </a:rPr>
              <a:t>FUNDAMENTO DE SISTEMAS OPERACIONAIS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F5D20D0-7DD2-C6AD-5B61-DDAFD0DB92A4}"/>
              </a:ext>
            </a:extLst>
          </p:cNvPr>
          <p:cNvSpPr txBox="1"/>
          <p:nvPr/>
        </p:nvSpPr>
        <p:spPr>
          <a:xfrm>
            <a:off x="676508" y="1784195"/>
            <a:ext cx="3412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accent1"/>
                </a:solidFill>
                <a:latin typeface="Oswald" panose="00000500000000000000" pitchFamily="2" charset="0"/>
              </a:rPr>
              <a:t>MICROSOFT WINDOWS:</a:t>
            </a:r>
          </a:p>
          <a:p>
            <a:endParaRPr lang="pt-BR" sz="2000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Utilizado em todo o mundo;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Investiu em recursos de segurança;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Conjunto abrangente de ferramentas de gerenciamento.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Oswald" panose="00000500000000000000" pitchFamily="2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3A778CA-3DC5-183C-9DBE-9634B7AB6B75}"/>
              </a:ext>
            </a:extLst>
          </p:cNvPr>
          <p:cNvSpPr txBox="1"/>
          <p:nvPr/>
        </p:nvSpPr>
        <p:spPr>
          <a:xfrm>
            <a:off x="4571925" y="1784195"/>
            <a:ext cx="414832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accent1"/>
                </a:solidFill>
                <a:latin typeface="Oswald" panose="00000500000000000000" pitchFamily="2" charset="0"/>
              </a:rPr>
              <a:t>LINUX:</a:t>
            </a:r>
          </a:p>
          <a:p>
            <a:endParaRPr lang="pt-BR" sz="2000" dirty="0">
              <a:solidFill>
                <a:schemeClr val="bg1"/>
              </a:solidFill>
              <a:latin typeface="Candara Light" panose="020E0502030303020204" pitchFamily="34" charset="0"/>
            </a:endParaRP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Conhecido pela segurança e estabilidade;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Menos visado pro hackers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Requer um conhecimento mais técnico;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  <a:latin typeface="Candara Light" panose="020E0502030303020204" pitchFamily="34" charset="0"/>
              </a:rPr>
              <a:t>Pode exigir treinamento e suporte especializado nesse sistema.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77D7D9E6-F0B5-C4FD-9004-B1A7CEDD0C8D}"/>
              </a:ext>
            </a:extLst>
          </p:cNvPr>
          <p:cNvCxnSpPr/>
          <p:nvPr/>
        </p:nvCxnSpPr>
        <p:spPr>
          <a:xfrm>
            <a:off x="4282068" y="1538868"/>
            <a:ext cx="0" cy="32412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5073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ybersecurity Agency by Slidesgo">
  <a:themeElements>
    <a:clrScheme name="Simple Light">
      <a:dk1>
        <a:srgbClr val="FFFFFF"/>
      </a:dk1>
      <a:lt1>
        <a:srgbClr val="FFFFFF"/>
      </a:lt1>
      <a:dk2>
        <a:srgbClr val="140240"/>
      </a:dk2>
      <a:lt2>
        <a:srgbClr val="4F0B81"/>
      </a:lt2>
      <a:accent1>
        <a:srgbClr val="FF40E0"/>
      </a:accent1>
      <a:accent2>
        <a:srgbClr val="FF96FF"/>
      </a:accent2>
      <a:accent3>
        <a:srgbClr val="008AD7"/>
      </a:accent3>
      <a:accent4>
        <a:srgbClr val="513DDC"/>
      </a:accent4>
      <a:accent5>
        <a:srgbClr val="2F197D"/>
      </a:accent5>
      <a:accent6>
        <a:srgbClr val="2F197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916</Words>
  <Application>Microsoft Office PowerPoint</Application>
  <PresentationFormat>Apresentação na tela (16:9)</PresentationFormat>
  <Paragraphs>118</Paragraphs>
  <Slides>20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30" baseType="lpstr">
      <vt:lpstr>Open Sans</vt:lpstr>
      <vt:lpstr>Arial</vt:lpstr>
      <vt:lpstr>Candara Light</vt:lpstr>
      <vt:lpstr>Calibri</vt:lpstr>
      <vt:lpstr>Raleway ExtraBold</vt:lpstr>
      <vt:lpstr>Wingdings</vt:lpstr>
      <vt:lpstr>Oswald</vt:lpstr>
      <vt:lpstr>Muli</vt:lpstr>
      <vt:lpstr>Raleway Black</vt:lpstr>
      <vt:lpstr>Cybersecurity Agency by Slidesgo</vt:lpstr>
      <vt:lpstr>Projeto de estrutura de TI para trabalho home office em uma consultoria de informática.  PROJETO INTEGRADO MULTIDISCIPLINAR</vt:lpstr>
      <vt:lpstr>Apresentação do PowerPoint</vt:lpstr>
      <vt:lpstr>RESUMO</vt:lpstr>
      <vt:lpstr>Apresentação do PowerPoint</vt:lpstr>
      <vt:lpstr>Apresentação do PowerPoint</vt:lpstr>
      <vt:lpstr>Apresentação do PowerPoint</vt:lpstr>
      <vt:lpstr>ORGANIZAÇÃO DE COMPUTADORES</vt:lpstr>
      <vt:lpstr>PRINCÍPIOS DE SISTEMAS DE INFORMAÇÃO</vt:lpstr>
      <vt:lpstr>FUNDAMENTO DE SISTEMAS OPERACIONAIS</vt:lpstr>
      <vt:lpstr>ESTÁTISTICA</vt:lpstr>
      <vt:lpstr>Apresentação do PowerPoint</vt:lpstr>
      <vt:lpstr>LÓGICA</vt:lpstr>
      <vt:lpstr>FLUXOGRAMA DE ROTINA DE TRABALHO</vt:lpstr>
      <vt:lpstr>FLUXOGRAMA DE RESOLUÇÕES DE PROBLEMAS</vt:lpstr>
      <vt:lpstr>DESENVOLVIMENTO SUSTENTÁVEL</vt:lpstr>
      <vt:lpstr>COMUNICAÇÃO APLICADA</vt:lpstr>
      <vt:lpstr>PRESS - RELEASE</vt:lpstr>
      <vt:lpstr>DESENVOLVIMENTO DO PROJETO </vt:lpstr>
      <vt:lpstr>CONCLUSÃO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de estrutura de TI para trabalho home office em uma consultoria de informática.  PROJETO INTEGRADO MULTIDISCIPLINAR</dc:title>
  <dc:creator>Livia Vilhena de Paula</dc:creator>
  <cp:lastModifiedBy>LIVIA PAULA</cp:lastModifiedBy>
  <cp:revision>4</cp:revision>
  <dcterms:modified xsi:type="dcterms:W3CDTF">2023-05-26T14:09:30Z</dcterms:modified>
</cp:coreProperties>
</file>